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3"/>
  </p:notesMasterIdLst>
  <p:sldIdLst>
    <p:sldId id="256" r:id="rId2"/>
    <p:sldId id="323" r:id="rId3"/>
    <p:sldId id="314" r:id="rId4"/>
    <p:sldId id="318" r:id="rId5"/>
    <p:sldId id="317" r:id="rId6"/>
    <p:sldId id="319" r:id="rId7"/>
    <p:sldId id="320" r:id="rId8"/>
    <p:sldId id="257" r:id="rId9"/>
    <p:sldId id="321" r:id="rId10"/>
    <p:sldId id="324" r:id="rId11"/>
    <p:sldId id="322" r:id="rId12"/>
  </p:sldIdLst>
  <p:sldSz cx="9144000" cy="5143500" type="screen16x9"/>
  <p:notesSz cx="6858000" cy="9144000"/>
  <p:embeddedFontLst>
    <p:embeddedFont>
      <p:font typeface="Be Vietnam Pro SemiBold" panose="020B0604020202020204" charset="0"/>
      <p:regular r:id="rId14"/>
      <p:bold r:id="rId15"/>
      <p:italic r:id="rId16"/>
      <p:boldItalic r:id="rId17"/>
    </p:embeddedFont>
    <p:embeddedFont>
      <p:font typeface="Bebas Neue" panose="020B0604020202020204" charset="0"/>
      <p:regular r:id="rId18"/>
    </p:embeddedFont>
    <p:embeddedFont>
      <p:font typeface="Inter Tight" panose="020B0604020202020204" charset="0"/>
      <p:regular r:id="rId19"/>
      <p:bold r:id="rId20"/>
      <p:italic r:id="rId21"/>
      <p:boldItalic r:id="rId22"/>
    </p:embeddedFont>
    <p:embeddedFont>
      <p:font typeface="Inter Tight SemiBold" panose="020B0604020202020204" charset="0"/>
      <p:regular r:id="rId23"/>
      <p:bold r:id="rId24"/>
      <p:italic r:id="rId25"/>
      <p:boldItalic r:id="rId26"/>
    </p:embeddedFont>
    <p:embeddedFont>
      <p:font typeface="Nunito Light" pitchFamily="2" charset="0"/>
      <p:regular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D46147-FA0C-4645-A898-F3EF0230D035}">
  <a:tblStyle styleId="{02D46147-FA0C-4645-A898-F3EF0230D0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55C1ABE-6D4C-408D-9FB8-4523A232BFA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25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b506d7a16_0_3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db506d7a16_0_3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cb8086cae_0_28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cb8086cae_0_28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377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b506d7a16_0_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b506d7a16_0_1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798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b506d7a16_0_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b506d7a16_0_1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629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cb8086cae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cb8086cae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05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cb8086cae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cb8086cae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444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cb8086cae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cb8086cae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45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8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-25"/>
            <a:ext cx="712574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3345026"/>
            <a:ext cx="2538380" cy="179845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50" y="0"/>
            <a:ext cx="1726976" cy="896931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4875" y="49051"/>
            <a:ext cx="798802" cy="79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1822" flipH="1">
            <a:off x="-82703" y="3913978"/>
            <a:ext cx="1764025" cy="12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225" y="973325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 flipH="1">
            <a:off x="5255533" y="204555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4"/>
          <p:cNvSpPr/>
          <p:nvPr/>
        </p:nvSpPr>
        <p:spPr>
          <a:xfrm rot="10800000" flipH="1">
            <a:off x="8" y="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 rot="10800000" flipH="1">
            <a:off x="8" y="98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-160925" y="196111"/>
            <a:ext cx="2501696" cy="141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1">
    <p:bg>
      <p:bgPr>
        <a:solidFill>
          <a:schemeClr val="dk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/>
          <p:nvPr/>
        </p:nvSpPr>
        <p:spPr>
          <a:xfrm>
            <a:off x="-1958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-6802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5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37" flipH="1">
            <a:off x="7344210" y="157797"/>
            <a:ext cx="2173134" cy="1225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5400000">
            <a:off x="7599423" y="-242910"/>
            <a:ext cx="1301665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747925">
            <a:off x="7624399" y="231226"/>
            <a:ext cx="1000301" cy="100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0" y="3631577"/>
            <a:ext cx="2192560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120371"/>
            <a:ext cx="1399146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085875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 rot="10800000">
            <a:off x="1" y="397960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49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 rot="10800000">
            <a:off x="198" y="4355254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56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 rot="10800000">
            <a:off x="4670559" y="-50"/>
            <a:ext cx="447181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20000" y="1385475"/>
            <a:ext cx="4298700" cy="21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441000" cy="857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2928425"/>
            <a:ext cx="3430763" cy="221504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3435380" y="14273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3435380" y="22487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3430699" y="30700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5" hasCustomPrompt="1"/>
          </p:nvPr>
        </p:nvSpPr>
        <p:spPr>
          <a:xfrm>
            <a:off x="3430716" y="38914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4476475" y="16401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4473113" y="32828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4476475" y="246150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4476575" y="410415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9"/>
          </p:nvPr>
        </p:nvSpPr>
        <p:spPr>
          <a:xfrm>
            <a:off x="4476475" y="14273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4473138" y="30700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4476475" y="22487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5"/>
          </p:nvPr>
        </p:nvSpPr>
        <p:spPr>
          <a:xfrm>
            <a:off x="4476600" y="38914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/>
          <p:nvPr/>
        </p:nvSpPr>
        <p:spPr>
          <a:xfrm>
            <a:off x="-100" y="3996975"/>
            <a:ext cx="9144188" cy="1490300"/>
          </a:xfrm>
          <a:custGeom>
            <a:avLst/>
            <a:gdLst/>
            <a:ahLst/>
            <a:cxnLst/>
            <a:rect l="l" t="t" r="r" b="b"/>
            <a:pathLst>
              <a:path w="256733" h="59612" extrusionOk="0">
                <a:moveTo>
                  <a:pt x="168969" y="1"/>
                </a:moveTo>
                <a:cubicBezTo>
                  <a:pt x="140607" y="1"/>
                  <a:pt x="113708" y="15504"/>
                  <a:pt x="85521" y="15504"/>
                </a:cubicBezTo>
                <a:cubicBezTo>
                  <a:pt x="84022" y="15504"/>
                  <a:pt x="82520" y="15460"/>
                  <a:pt x="81013" y="15368"/>
                </a:cubicBezTo>
                <a:cubicBezTo>
                  <a:pt x="67204" y="14562"/>
                  <a:pt x="54085" y="9669"/>
                  <a:pt x="40792" y="5987"/>
                </a:cubicBezTo>
                <a:cubicBezTo>
                  <a:pt x="32340" y="3645"/>
                  <a:pt x="23492" y="1815"/>
                  <a:pt x="14766" y="1815"/>
                </a:cubicBezTo>
                <a:cubicBezTo>
                  <a:pt x="9771" y="1815"/>
                  <a:pt x="4817" y="2414"/>
                  <a:pt x="0" y="3860"/>
                </a:cubicBezTo>
                <a:lnTo>
                  <a:pt x="0" y="59612"/>
                </a:lnTo>
                <a:lnTo>
                  <a:pt x="256733" y="59612"/>
                </a:lnTo>
                <a:lnTo>
                  <a:pt x="256733" y="4206"/>
                </a:lnTo>
                <a:cubicBezTo>
                  <a:pt x="249300" y="7856"/>
                  <a:pt x="241086" y="9202"/>
                  <a:pt x="232735" y="9202"/>
                </a:cubicBezTo>
                <a:cubicBezTo>
                  <a:pt x="226217" y="9202"/>
                  <a:pt x="219614" y="8382"/>
                  <a:pt x="213234" y="7197"/>
                </a:cubicBezTo>
                <a:cubicBezTo>
                  <a:pt x="198735" y="4491"/>
                  <a:pt x="184350" y="118"/>
                  <a:pt x="169561" y="3"/>
                </a:cubicBezTo>
                <a:cubicBezTo>
                  <a:pt x="169364" y="1"/>
                  <a:pt x="169166" y="1"/>
                  <a:pt x="1689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71450" dist="85725" dir="128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/>
          <p:nvPr/>
        </p:nvSpPr>
        <p:spPr>
          <a:xfrm rot="10800000">
            <a:off x="6951450" y="2"/>
            <a:ext cx="2192560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66675" dir="58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/>
          <p:nvPr/>
        </p:nvSpPr>
        <p:spPr>
          <a:xfrm rot="10800000">
            <a:off x="7744865" y="75"/>
            <a:ext cx="1399146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60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0" y="4356798"/>
            <a:ext cx="9144188" cy="1206696"/>
          </a:xfrm>
          <a:custGeom>
            <a:avLst/>
            <a:gdLst/>
            <a:ahLst/>
            <a:cxnLst/>
            <a:rect l="l" t="t" r="r" b="b"/>
            <a:pathLst>
              <a:path w="256733" h="59612" extrusionOk="0">
                <a:moveTo>
                  <a:pt x="168969" y="1"/>
                </a:moveTo>
                <a:cubicBezTo>
                  <a:pt x="140607" y="1"/>
                  <a:pt x="113708" y="15504"/>
                  <a:pt x="85521" y="15504"/>
                </a:cubicBezTo>
                <a:cubicBezTo>
                  <a:pt x="84022" y="15504"/>
                  <a:pt x="82520" y="15460"/>
                  <a:pt x="81013" y="15368"/>
                </a:cubicBezTo>
                <a:cubicBezTo>
                  <a:pt x="67204" y="14562"/>
                  <a:pt x="54085" y="9669"/>
                  <a:pt x="40792" y="5987"/>
                </a:cubicBezTo>
                <a:cubicBezTo>
                  <a:pt x="32340" y="3645"/>
                  <a:pt x="23492" y="1815"/>
                  <a:pt x="14766" y="1815"/>
                </a:cubicBezTo>
                <a:cubicBezTo>
                  <a:pt x="9771" y="1815"/>
                  <a:pt x="4817" y="2414"/>
                  <a:pt x="0" y="3860"/>
                </a:cubicBezTo>
                <a:lnTo>
                  <a:pt x="0" y="59612"/>
                </a:lnTo>
                <a:lnTo>
                  <a:pt x="256733" y="59612"/>
                </a:lnTo>
                <a:lnTo>
                  <a:pt x="256733" y="4206"/>
                </a:lnTo>
                <a:cubicBezTo>
                  <a:pt x="249300" y="7856"/>
                  <a:pt x="241086" y="9202"/>
                  <a:pt x="232735" y="9202"/>
                </a:cubicBezTo>
                <a:cubicBezTo>
                  <a:pt x="226217" y="9202"/>
                  <a:pt x="219614" y="8382"/>
                  <a:pt x="213234" y="7197"/>
                </a:cubicBezTo>
                <a:cubicBezTo>
                  <a:pt x="198735" y="4491"/>
                  <a:pt x="184350" y="118"/>
                  <a:pt x="169561" y="3"/>
                </a:cubicBezTo>
                <a:cubicBezTo>
                  <a:pt x="169364" y="1"/>
                  <a:pt x="169166" y="1"/>
                  <a:pt x="1689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71450" dist="85725" dir="128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3884775" y="1497650"/>
            <a:ext cx="3282900" cy="6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"/>
          </p:nvPr>
        </p:nvSpPr>
        <p:spPr>
          <a:xfrm>
            <a:off x="3884925" y="2033800"/>
            <a:ext cx="3282900" cy="8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 rot="-5400000" flipH="1">
            <a:off x="6998121" y="638729"/>
            <a:ext cx="2784105" cy="150754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87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 rot="-5400000" flipH="1">
            <a:off x="8112519" y="34930"/>
            <a:ext cx="1065809" cy="996850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7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 rot="10800000" flipH="1">
            <a:off x="0" y="2344637"/>
            <a:ext cx="3055865" cy="279886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1506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775" y="4069475"/>
            <a:ext cx="1229952" cy="122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2436600" y="1518801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2"/>
          </p:nvPr>
        </p:nvSpPr>
        <p:spPr>
          <a:xfrm>
            <a:off x="2436600" y="2605176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3"/>
          </p:nvPr>
        </p:nvSpPr>
        <p:spPr>
          <a:xfrm>
            <a:off x="2436600" y="3691550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4"/>
          </p:nvPr>
        </p:nvSpPr>
        <p:spPr>
          <a:xfrm>
            <a:off x="2436600" y="1277350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5"/>
          </p:nvPr>
        </p:nvSpPr>
        <p:spPr>
          <a:xfrm>
            <a:off x="2436600" y="2363600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6"/>
          </p:nvPr>
        </p:nvSpPr>
        <p:spPr>
          <a:xfrm>
            <a:off x="2436600" y="3449975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 rot="-5400000" flipH="1">
            <a:off x="6188239" y="1436786"/>
            <a:ext cx="4392518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03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 rot="-5400000" flipH="1">
            <a:off x="6905699" y="1238176"/>
            <a:ext cx="347643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12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 rot="5400000" flipH="1">
            <a:off x="-424936" y="3650764"/>
            <a:ext cx="1917763" cy="1067708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57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 rot="5400000" flipH="1">
            <a:off x="-407331" y="4033100"/>
            <a:ext cx="1517836" cy="702963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83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1"/>
          </p:nvPr>
        </p:nvSpPr>
        <p:spPr>
          <a:xfrm>
            <a:off x="10329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2"/>
          </p:nvPr>
        </p:nvSpPr>
        <p:spPr>
          <a:xfrm>
            <a:off x="350280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3"/>
          </p:nvPr>
        </p:nvSpPr>
        <p:spPr>
          <a:xfrm>
            <a:off x="103295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4"/>
          </p:nvPr>
        </p:nvSpPr>
        <p:spPr>
          <a:xfrm>
            <a:off x="350280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5"/>
          </p:nvPr>
        </p:nvSpPr>
        <p:spPr>
          <a:xfrm>
            <a:off x="59726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subTitle" idx="6"/>
          </p:nvPr>
        </p:nvSpPr>
        <p:spPr>
          <a:xfrm>
            <a:off x="5972649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7"/>
          </p:nvPr>
        </p:nvSpPr>
        <p:spPr>
          <a:xfrm>
            <a:off x="103685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8"/>
          </p:nvPr>
        </p:nvSpPr>
        <p:spPr>
          <a:xfrm>
            <a:off x="3506700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subTitle" idx="9"/>
          </p:nvPr>
        </p:nvSpPr>
        <p:spPr>
          <a:xfrm>
            <a:off x="597654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ubTitle" idx="13"/>
          </p:nvPr>
        </p:nvSpPr>
        <p:spPr>
          <a:xfrm>
            <a:off x="103685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ubTitle" idx="14"/>
          </p:nvPr>
        </p:nvSpPr>
        <p:spPr>
          <a:xfrm>
            <a:off x="3506700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5"/>
          </p:nvPr>
        </p:nvSpPr>
        <p:spPr>
          <a:xfrm>
            <a:off x="597654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6" r:id="rId4"/>
    <p:sldLayoutId id="2147483658" r:id="rId5"/>
    <p:sldLayoutId id="2147483659" r:id="rId6"/>
    <p:sldLayoutId id="2147483663" r:id="rId7"/>
    <p:sldLayoutId id="2147483674" r:id="rId8"/>
    <p:sldLayoutId id="2147483676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ctrTitle"/>
          </p:nvPr>
        </p:nvSpPr>
        <p:spPr>
          <a:xfrm>
            <a:off x="-509184" y="1088828"/>
            <a:ext cx="6688602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 dirty="0"/>
              <a:t>ENVIRONNEMENT</a:t>
            </a:r>
            <a:br>
              <a:rPr lang="en-GB" sz="3800" dirty="0"/>
            </a:br>
            <a:r>
              <a:rPr lang="en-GB" sz="3800" dirty="0"/>
              <a:t>SIG </a:t>
            </a:r>
            <a:br>
              <a:rPr lang="en-GB" sz="3800" dirty="0"/>
            </a:br>
            <a:r>
              <a:rPr lang="en-GB" sz="3800" dirty="0"/>
              <a:t>(Syst</a:t>
            </a:r>
            <a:r>
              <a:rPr lang="fr-FR" sz="3800" dirty="0"/>
              <a:t>è</a:t>
            </a:r>
            <a:r>
              <a:rPr lang="en-GB" sz="3800" dirty="0"/>
              <a:t>me d’Information G</a:t>
            </a:r>
            <a:r>
              <a:rPr lang="fr-FR" sz="3800" dirty="0"/>
              <a:t>é</a:t>
            </a:r>
            <a:r>
              <a:rPr lang="en-GB" sz="3800" dirty="0"/>
              <a:t>ographique)</a:t>
            </a:r>
            <a:endParaRPr sz="3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F25F09D-3047-46C6-A8C8-EC7D34F79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00" y="2008800"/>
            <a:ext cx="4780800" cy="3218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E414A1E-9ED4-4505-8577-0BC55A558117}"/>
              </a:ext>
            </a:extLst>
          </p:cNvPr>
          <p:cNvSpPr txBox="1"/>
          <p:nvPr/>
        </p:nvSpPr>
        <p:spPr>
          <a:xfrm>
            <a:off x="4204800" y="4784397"/>
            <a:ext cx="136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Groupe n°3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E21D-7A0F-43FF-BFF2-8CE1F2B03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099" y="352243"/>
            <a:ext cx="3282900" cy="612300"/>
          </a:xfrm>
        </p:spPr>
        <p:txBody>
          <a:bodyPr/>
          <a:lstStyle/>
          <a:p>
            <a:pPr algn="ctr"/>
            <a:r>
              <a:rPr lang="en-GB" dirty="0"/>
              <a:t>CONCLUSION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250BE-AF47-425D-AEA4-978743D58E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11210"/>
            <a:ext cx="8445037" cy="2721080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FontTx/>
              <a:buChar char="-"/>
            </a:pPr>
            <a:r>
              <a:rPr lang="en-GB" sz="2000" dirty="0"/>
              <a:t>Appel </a:t>
            </a:r>
            <a:r>
              <a:rPr lang="fr-FR" sz="2000" dirty="0"/>
              <a:t>à </a:t>
            </a:r>
            <a:r>
              <a:rPr lang="en-GB" sz="2000" dirty="0" err="1"/>
              <a:t>l’action</a:t>
            </a:r>
            <a:r>
              <a:rPr lang="en-GB" sz="2000" dirty="0"/>
              <a:t> en </a:t>
            </a:r>
            <a:r>
              <a:rPr lang="en-GB" sz="2000" dirty="0" err="1"/>
              <a:t>invitant</a:t>
            </a:r>
            <a:r>
              <a:rPr lang="en-GB" sz="2000" dirty="0"/>
              <a:t> les </a:t>
            </a:r>
            <a:r>
              <a:rPr lang="en-GB" sz="2000" dirty="0" err="1"/>
              <a:t>auditeurs</a:t>
            </a:r>
            <a:r>
              <a:rPr lang="en-GB" sz="2000" dirty="0"/>
              <a:t> </a:t>
            </a:r>
            <a:r>
              <a:rPr lang="fr-FR" sz="2000" dirty="0"/>
              <a:t>à</a:t>
            </a:r>
            <a:r>
              <a:rPr lang="en-GB" sz="2000" dirty="0"/>
              <a:t> prendre conscience de </a:t>
            </a:r>
            <a:r>
              <a:rPr lang="en-GB" sz="2000" dirty="0" err="1"/>
              <a:t>leur</a:t>
            </a:r>
            <a:r>
              <a:rPr lang="en-GB" sz="2000" dirty="0"/>
              <a:t> </a:t>
            </a:r>
            <a:r>
              <a:rPr lang="en-GB" sz="2000" dirty="0" err="1"/>
              <a:t>responsabilit</a:t>
            </a:r>
            <a:r>
              <a:rPr lang="fr-FR" sz="2000" dirty="0"/>
              <a:t>é d</a:t>
            </a:r>
            <a:r>
              <a:rPr lang="en-GB" sz="2000" dirty="0" err="1"/>
              <a:t>ans</a:t>
            </a:r>
            <a:r>
              <a:rPr lang="en-GB" sz="2000" dirty="0"/>
              <a:t> la pr</a:t>
            </a:r>
            <a:r>
              <a:rPr lang="fr-FR" sz="2000" dirty="0"/>
              <a:t>e</a:t>
            </a:r>
            <a:r>
              <a:rPr lang="en-GB" sz="2000" dirty="0" err="1"/>
              <a:t>servation</a:t>
            </a:r>
            <a:r>
              <a:rPr lang="en-GB" sz="2000" dirty="0"/>
              <a:t> de </a:t>
            </a:r>
            <a:r>
              <a:rPr lang="en-GB" sz="2000" dirty="0" err="1"/>
              <a:t>l’environnement</a:t>
            </a:r>
            <a:r>
              <a:rPr lang="en-GB" sz="2000" dirty="0"/>
              <a:t>.</a:t>
            </a:r>
          </a:p>
          <a:p>
            <a:pPr marL="482600" indent="-342900">
              <a:lnSpc>
                <a:spcPct val="150000"/>
              </a:lnSpc>
              <a:buFontTx/>
              <a:buChar char="-"/>
            </a:pPr>
            <a:r>
              <a:rPr lang="en-GB" sz="2000" dirty="0"/>
              <a:t>Utilisation du SIG pour </a:t>
            </a:r>
            <a:r>
              <a:rPr lang="en-GB" sz="2000" dirty="0" err="1"/>
              <a:t>soutenir</a:t>
            </a:r>
            <a:r>
              <a:rPr lang="en-GB" sz="2000" dirty="0"/>
              <a:t> les </a:t>
            </a:r>
            <a:r>
              <a:rPr lang="fr-FR" sz="2000" dirty="0"/>
              <a:t>de</a:t>
            </a:r>
            <a:r>
              <a:rPr lang="en-GB" sz="2000" dirty="0" err="1"/>
              <a:t>cisions</a:t>
            </a:r>
            <a:r>
              <a:rPr lang="en-GB" sz="2000" dirty="0"/>
              <a:t> et des actions durables.</a:t>
            </a:r>
          </a:p>
          <a:p>
            <a:pPr marL="482600" indent="-342900">
              <a:lnSpc>
                <a:spcPct val="150000"/>
              </a:lnSpc>
              <a:buFontTx/>
              <a:buChar char="-"/>
            </a:pPr>
            <a:r>
              <a:rPr lang="en-GB" sz="2000" dirty="0"/>
              <a:t>Importance de la sensibilisation de </a:t>
            </a:r>
            <a:r>
              <a:rPr lang="en-GB" sz="2000" dirty="0" err="1"/>
              <a:t>l’implication</a:t>
            </a:r>
            <a:r>
              <a:rPr lang="en-GB" sz="2000" dirty="0"/>
              <a:t> citoyenne dans la gestion de </a:t>
            </a:r>
            <a:r>
              <a:rPr lang="en-GB" sz="2000" dirty="0" err="1"/>
              <a:t>l’environnement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66617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C24C-BC12-4922-B828-25C40CD76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722" y="1714050"/>
            <a:ext cx="7920636" cy="1375660"/>
          </a:xfrm>
        </p:spPr>
        <p:txBody>
          <a:bodyPr/>
          <a:lstStyle/>
          <a:p>
            <a:pPr algn="ctr"/>
            <a:r>
              <a:rPr lang="en" sz="7200" dirty="0"/>
              <a:t>Merci de votre </a:t>
            </a:r>
            <a:r>
              <a:rPr lang="en" sz="7000" dirty="0"/>
              <a:t>attention…</a:t>
            </a:r>
            <a:endParaRPr lang="fr-FR" sz="70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BBC2A9D-6F1E-4123-9394-018B468B77F2}"/>
              </a:ext>
            </a:extLst>
          </p:cNvPr>
          <p:cNvSpPr txBox="1"/>
          <p:nvPr/>
        </p:nvSpPr>
        <p:spPr>
          <a:xfrm>
            <a:off x="0" y="4835723"/>
            <a:ext cx="169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Groupe A- SIG</a:t>
            </a:r>
          </a:p>
        </p:txBody>
      </p:sp>
    </p:spTree>
    <p:extLst>
      <p:ext uri="{BB962C8B-B14F-4D97-AF65-F5344CB8AC3E}">
        <p14:creationId xmlns:p14="http://schemas.microsoft.com/office/powerpoint/2010/main" val="238295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11;p41">
            <a:extLst>
              <a:ext uri="{FF2B5EF4-FFF2-40B4-BE49-F238E27FC236}">
                <a16:creationId xmlns:a16="http://schemas.microsoft.com/office/drawing/2014/main" id="{1AF3D32F-870D-48E1-8CFD-FE44EDEED108}"/>
              </a:ext>
            </a:extLst>
          </p:cNvPr>
          <p:cNvSpPr txBox="1">
            <a:spLocks/>
          </p:cNvSpPr>
          <p:nvPr/>
        </p:nvSpPr>
        <p:spPr>
          <a:xfrm>
            <a:off x="817282" y="13374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/>
              <a:t>PLANS</a:t>
            </a:r>
            <a:endParaRPr lang="fr-FR" dirty="0"/>
          </a:p>
        </p:txBody>
      </p:sp>
      <p:sp>
        <p:nvSpPr>
          <p:cNvPr id="14" name="Google Shape;312;p41">
            <a:extLst>
              <a:ext uri="{FF2B5EF4-FFF2-40B4-BE49-F238E27FC236}">
                <a16:creationId xmlns:a16="http://schemas.microsoft.com/office/drawing/2014/main" id="{F37470FD-C8EA-4188-91B0-4814AFDF7414}"/>
              </a:ext>
            </a:extLst>
          </p:cNvPr>
          <p:cNvSpPr txBox="1">
            <a:spLocks/>
          </p:cNvSpPr>
          <p:nvPr/>
        </p:nvSpPr>
        <p:spPr>
          <a:xfrm>
            <a:off x="3532662" y="1116095"/>
            <a:ext cx="951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en"/>
              <a:t>01</a:t>
            </a:r>
          </a:p>
        </p:txBody>
      </p:sp>
      <p:sp>
        <p:nvSpPr>
          <p:cNvPr id="15" name="Google Shape;313;p41">
            <a:extLst>
              <a:ext uri="{FF2B5EF4-FFF2-40B4-BE49-F238E27FC236}">
                <a16:creationId xmlns:a16="http://schemas.microsoft.com/office/drawing/2014/main" id="{691612B5-A6D5-4475-A433-92FA4158761A}"/>
              </a:ext>
            </a:extLst>
          </p:cNvPr>
          <p:cNvSpPr txBox="1">
            <a:spLocks/>
          </p:cNvSpPr>
          <p:nvPr/>
        </p:nvSpPr>
        <p:spPr>
          <a:xfrm>
            <a:off x="3532662" y="1937445"/>
            <a:ext cx="951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16" name="Google Shape;314;p41">
            <a:extLst>
              <a:ext uri="{FF2B5EF4-FFF2-40B4-BE49-F238E27FC236}">
                <a16:creationId xmlns:a16="http://schemas.microsoft.com/office/drawing/2014/main" id="{D20695F3-32A8-4CEC-AB98-0E40B734FEF2}"/>
              </a:ext>
            </a:extLst>
          </p:cNvPr>
          <p:cNvSpPr txBox="1">
            <a:spLocks/>
          </p:cNvSpPr>
          <p:nvPr/>
        </p:nvSpPr>
        <p:spPr>
          <a:xfrm>
            <a:off x="3527981" y="2758795"/>
            <a:ext cx="951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17" name="Google Shape;315;p41">
            <a:extLst>
              <a:ext uri="{FF2B5EF4-FFF2-40B4-BE49-F238E27FC236}">
                <a16:creationId xmlns:a16="http://schemas.microsoft.com/office/drawing/2014/main" id="{AE0CC5F0-EF03-4036-AB6E-25BDBF8BF0BB}"/>
              </a:ext>
            </a:extLst>
          </p:cNvPr>
          <p:cNvSpPr txBox="1">
            <a:spLocks/>
          </p:cNvSpPr>
          <p:nvPr/>
        </p:nvSpPr>
        <p:spPr>
          <a:xfrm>
            <a:off x="3527998" y="3580145"/>
            <a:ext cx="951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SemiBold"/>
              <a:buNone/>
              <a:defRPr sz="30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en"/>
              <a:t>04</a:t>
            </a:r>
            <a:endParaRPr lang="en" dirty="0"/>
          </a:p>
        </p:txBody>
      </p:sp>
      <p:sp>
        <p:nvSpPr>
          <p:cNvPr id="18" name="Google Shape;320;p41">
            <a:extLst>
              <a:ext uri="{FF2B5EF4-FFF2-40B4-BE49-F238E27FC236}">
                <a16:creationId xmlns:a16="http://schemas.microsoft.com/office/drawing/2014/main" id="{41DD87F1-67AD-4963-A75B-EECA48883CDB}"/>
              </a:ext>
            </a:extLst>
          </p:cNvPr>
          <p:cNvSpPr txBox="1">
            <a:spLocks/>
          </p:cNvSpPr>
          <p:nvPr/>
        </p:nvSpPr>
        <p:spPr>
          <a:xfrm>
            <a:off x="4570420" y="1169195"/>
            <a:ext cx="3822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/>
              <a:t>INTRODUCTION</a:t>
            </a:r>
            <a:endParaRPr lang="en-GB" dirty="0"/>
          </a:p>
        </p:txBody>
      </p:sp>
      <p:sp>
        <p:nvSpPr>
          <p:cNvPr id="19" name="Google Shape;321;p41">
            <a:extLst>
              <a:ext uri="{FF2B5EF4-FFF2-40B4-BE49-F238E27FC236}">
                <a16:creationId xmlns:a16="http://schemas.microsoft.com/office/drawing/2014/main" id="{963B3DF4-1D00-460B-87C1-8C981EF56F54}"/>
              </a:ext>
            </a:extLst>
          </p:cNvPr>
          <p:cNvSpPr txBox="1">
            <a:spLocks/>
          </p:cNvSpPr>
          <p:nvPr/>
        </p:nvSpPr>
        <p:spPr>
          <a:xfrm>
            <a:off x="4534803" y="2908407"/>
            <a:ext cx="3822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/>
              <a:t>SENSIBILISATION ET IMPLICATION CITOYENNE</a:t>
            </a:r>
            <a:endParaRPr lang="en-GB" dirty="0"/>
          </a:p>
        </p:txBody>
      </p:sp>
      <p:sp>
        <p:nvSpPr>
          <p:cNvPr id="20" name="Google Shape;322;p41">
            <a:extLst>
              <a:ext uri="{FF2B5EF4-FFF2-40B4-BE49-F238E27FC236}">
                <a16:creationId xmlns:a16="http://schemas.microsoft.com/office/drawing/2014/main" id="{6BEEB302-753A-44DF-A0F3-9A5F53D55EF1}"/>
              </a:ext>
            </a:extLst>
          </p:cNvPr>
          <p:cNvSpPr txBox="1">
            <a:spLocks/>
          </p:cNvSpPr>
          <p:nvPr/>
        </p:nvSpPr>
        <p:spPr>
          <a:xfrm>
            <a:off x="4570420" y="2076446"/>
            <a:ext cx="3822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dirty="0"/>
              <a:t>ROLES DU SIG DANS L’ENVIRONNEMENT</a:t>
            </a:r>
          </a:p>
        </p:txBody>
      </p:sp>
      <p:sp>
        <p:nvSpPr>
          <p:cNvPr id="21" name="Google Shape;323;p41">
            <a:extLst>
              <a:ext uri="{FF2B5EF4-FFF2-40B4-BE49-F238E27FC236}">
                <a16:creationId xmlns:a16="http://schemas.microsoft.com/office/drawing/2014/main" id="{D66F6798-8C40-4622-B80D-3BCAC2DB03B8}"/>
              </a:ext>
            </a:extLst>
          </p:cNvPr>
          <p:cNvSpPr txBox="1">
            <a:spLocks/>
          </p:cNvSpPr>
          <p:nvPr/>
        </p:nvSpPr>
        <p:spPr>
          <a:xfrm>
            <a:off x="4570420" y="3606695"/>
            <a:ext cx="38229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/>
              <a:t>PERSPECTIVES FUTURES</a:t>
            </a:r>
            <a:endParaRPr lang="fr-FR" dirty="0"/>
          </a:p>
        </p:txBody>
      </p:sp>
      <p:cxnSp>
        <p:nvCxnSpPr>
          <p:cNvPr id="23" name="Google Shape;325;p41">
            <a:extLst>
              <a:ext uri="{FF2B5EF4-FFF2-40B4-BE49-F238E27FC236}">
                <a16:creationId xmlns:a16="http://schemas.microsoft.com/office/drawing/2014/main" id="{4943E3C5-02AC-4BC8-8AB8-6928B139EE66}"/>
              </a:ext>
            </a:extLst>
          </p:cNvPr>
          <p:cNvCxnSpPr>
            <a:cxnSpLocks/>
          </p:cNvCxnSpPr>
          <p:nvPr/>
        </p:nvCxnSpPr>
        <p:spPr>
          <a:xfrm>
            <a:off x="4509382" y="1048770"/>
            <a:ext cx="25421" cy="38223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C5F49E7-B2F4-4BD5-9BC7-4DC010250B4C}"/>
              </a:ext>
            </a:extLst>
          </p:cNvPr>
          <p:cNvSpPr txBox="1"/>
          <p:nvPr/>
        </p:nvSpPr>
        <p:spPr>
          <a:xfrm>
            <a:off x="3673008" y="4263319"/>
            <a:ext cx="8007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000" dirty="0">
                <a:solidFill>
                  <a:schemeClr val="tx1"/>
                </a:solidFill>
                <a:latin typeface="Be Vietnam Pro SemiBold" panose="020B0604020202020204" charset="0"/>
                <a:cs typeface="Arial" panose="020B0604020202020204" pitchFamily="34" charset="0"/>
              </a:rPr>
              <a:t>05</a:t>
            </a:r>
            <a:endParaRPr lang="fr-FR" sz="3000" dirty="0">
              <a:solidFill>
                <a:schemeClr val="tx1"/>
              </a:solidFill>
              <a:latin typeface="Be Vietnam Pro Semi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A62E75-5C54-476C-A16A-5AAAC51ED899}"/>
              </a:ext>
            </a:extLst>
          </p:cNvPr>
          <p:cNvSpPr txBox="1"/>
          <p:nvPr/>
        </p:nvSpPr>
        <p:spPr>
          <a:xfrm>
            <a:off x="4570420" y="4390319"/>
            <a:ext cx="320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Be Vietnam Pro SemiBold" panose="020B0604020202020204" charset="0"/>
              </a:rPr>
              <a:t>CONCLUSION</a:t>
            </a:r>
            <a:endParaRPr lang="fr-FR" sz="1800" dirty="0">
              <a:solidFill>
                <a:schemeClr val="tx1"/>
              </a:solidFill>
              <a:latin typeface="Be Vietnam Pro SemiBold" panose="020B060402020202020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9EBF553-EAF6-4E34-90D9-DA8DCB436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39053">
            <a:off x="130272" y="3778893"/>
            <a:ext cx="1730436" cy="130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36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-986100" y="223411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56" name="Google Shape;356;p45"/>
          <p:cNvSpPr txBox="1">
            <a:spLocks noGrp="1"/>
          </p:cNvSpPr>
          <p:nvPr>
            <p:ph type="subTitle" idx="1"/>
          </p:nvPr>
        </p:nvSpPr>
        <p:spPr>
          <a:xfrm>
            <a:off x="180291" y="927754"/>
            <a:ext cx="4872278" cy="3561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fr-FR" sz="2000" dirty="0"/>
              <a:t>Dé</a:t>
            </a:r>
            <a:r>
              <a:rPr lang="en-GB" sz="2000" dirty="0"/>
              <a:t>finitions du SIG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GB" sz="2000" dirty="0"/>
              <a:t>Fonctionnalit</a:t>
            </a:r>
            <a:r>
              <a:rPr lang="fr-FR" sz="2000" dirty="0"/>
              <a:t>és du SIG 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-FR" sz="2000" dirty="0"/>
              <a:t>      . Stockage et gestion des données</a:t>
            </a:r>
            <a:endParaRPr lang="en-GB" sz="20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000" dirty="0"/>
              <a:t>      . Analyse spatiale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000" dirty="0"/>
              <a:t>      . Visualisation et cartographie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000" dirty="0"/>
              <a:t>      . Pr</a:t>
            </a:r>
            <a:r>
              <a:rPr lang="fr-FR" sz="2000" dirty="0"/>
              <a:t>é</a:t>
            </a:r>
            <a:r>
              <a:rPr lang="en-GB" sz="2000" dirty="0"/>
              <a:t>sentation et partage des donn</a:t>
            </a:r>
            <a:r>
              <a:rPr lang="fr-FR" sz="2000" dirty="0"/>
              <a:t>é</a:t>
            </a:r>
            <a:r>
              <a:rPr lang="en-GB" sz="2000" dirty="0"/>
              <a:t>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fr-FR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6C5628-1945-42C2-B7B5-90FFB8E96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65912">
            <a:off x="5269902" y="2587756"/>
            <a:ext cx="4014441" cy="267616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75C060B-3BD7-437A-98E3-0278BBA97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441" y="573808"/>
            <a:ext cx="1592718" cy="14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9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-1239020" y="-983089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56" name="Google Shape;356;p45"/>
          <p:cNvSpPr txBox="1">
            <a:spLocks noGrp="1"/>
          </p:cNvSpPr>
          <p:nvPr>
            <p:ph type="subTitle" idx="1"/>
          </p:nvPr>
        </p:nvSpPr>
        <p:spPr>
          <a:xfrm>
            <a:off x="-5509309" y="927754"/>
            <a:ext cx="4872278" cy="3561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fr-FR" sz="2000" dirty="0"/>
              <a:t>Dé</a:t>
            </a:r>
            <a:r>
              <a:rPr lang="en-GB" sz="2000" dirty="0"/>
              <a:t>finitions du SIG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GB" sz="2000" dirty="0"/>
              <a:t>Fonctionnalit</a:t>
            </a:r>
            <a:r>
              <a:rPr lang="fr-FR" sz="2000" dirty="0"/>
              <a:t>és du SIG 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-FR" sz="2000" dirty="0"/>
              <a:t>      . Stockage et gestion des données</a:t>
            </a:r>
            <a:endParaRPr lang="en-GB" sz="20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000" dirty="0"/>
              <a:t>      . Analyse spatiale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000" dirty="0"/>
              <a:t>      . Visualisation et cartographie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000" dirty="0"/>
              <a:t>      . Pr</a:t>
            </a:r>
            <a:r>
              <a:rPr lang="fr-FR" sz="2000" dirty="0"/>
              <a:t>é</a:t>
            </a:r>
            <a:r>
              <a:rPr lang="en-GB" sz="2000" dirty="0"/>
              <a:t>sentation et partage des donn</a:t>
            </a:r>
            <a:r>
              <a:rPr lang="fr-FR" sz="2000" dirty="0"/>
              <a:t>é</a:t>
            </a:r>
            <a:r>
              <a:rPr lang="en-GB" sz="2000" dirty="0"/>
              <a:t>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fr-FR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sz="1600" dirty="0"/>
          </a:p>
        </p:txBody>
      </p:sp>
      <p:pic>
        <p:nvPicPr>
          <p:cNvPr id="357" name="Google Shape;357;p45"/>
          <p:cNvPicPr preferRelativeResize="0"/>
          <p:nvPr/>
        </p:nvPicPr>
        <p:blipFill rotWithShape="1">
          <a:blip r:embed="rId3">
            <a:alphaModFix/>
          </a:blip>
          <a:srcRect l="4967" t="8059" r="5039" b="10288"/>
          <a:stretch/>
        </p:blipFill>
        <p:spPr>
          <a:xfrm>
            <a:off x="10051557" y="1385475"/>
            <a:ext cx="3420652" cy="31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59C52E5-ABEF-4419-853F-66270100E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941" y="289932"/>
            <a:ext cx="463039" cy="46739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3AB1819-8A6E-41B7-93D5-AC900968B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630" y="757331"/>
            <a:ext cx="811274" cy="81127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9AE4A06-3984-4F04-A9D4-DF286BE7D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9630" y="1568605"/>
            <a:ext cx="811274" cy="66953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44353B-2505-4FB6-800E-ACCA50B029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8823" y="2238143"/>
            <a:ext cx="772081" cy="66721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104A08C-DA13-4A65-B725-641C33C3DC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9630" y="4303648"/>
            <a:ext cx="811274" cy="839851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14B9A21-C1B0-4611-A4D1-71BDF672B3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6688" y="3636434"/>
            <a:ext cx="637158" cy="66721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CB10BFAA-5C18-408E-AA76-2505734555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8822" y="2937289"/>
            <a:ext cx="772081" cy="66721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9E2752E6-6763-46BF-9EDD-2E9B1FC973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1880" y="817885"/>
            <a:ext cx="612860" cy="56759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32BA6166-BEDC-4077-89E4-189AE2C46F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1887" y="339400"/>
            <a:ext cx="522853" cy="467399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AEADB8EC-6B4F-4BCA-9CF7-8689CDFF9A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1880" y="1446029"/>
            <a:ext cx="612860" cy="709373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B3DB65CF-E6C2-45DD-B2AE-67EDE1CC51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0313" y="2094083"/>
            <a:ext cx="835656" cy="811275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7BD0CE9A-B201-4D4D-B868-B589A12D52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1881" y="2864011"/>
            <a:ext cx="612860" cy="57867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865BD0E2-1F3E-4F9E-98E1-9867F075ED58}"/>
              </a:ext>
            </a:extLst>
          </p:cNvPr>
          <p:cNvSpPr txBox="1"/>
          <p:nvPr/>
        </p:nvSpPr>
        <p:spPr>
          <a:xfrm>
            <a:off x="972593" y="1583009"/>
            <a:ext cx="39772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/>
                </a:solidFill>
              </a:rPr>
              <a:t>Technologies et logiciels utilisés dans le SIG</a:t>
            </a:r>
          </a:p>
        </p:txBody>
      </p:sp>
    </p:spTree>
    <p:extLst>
      <p:ext uri="{BB962C8B-B14F-4D97-AF65-F5344CB8AC3E}">
        <p14:creationId xmlns:p14="http://schemas.microsoft.com/office/powerpoint/2010/main" val="3159534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"/>
          <p:cNvSpPr txBox="1">
            <a:spLocks noGrp="1"/>
          </p:cNvSpPr>
          <p:nvPr>
            <p:ph type="subTitle" idx="3"/>
          </p:nvPr>
        </p:nvSpPr>
        <p:spPr>
          <a:xfrm>
            <a:off x="440026" y="3370735"/>
            <a:ext cx="4222444" cy="739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Planification de l’utilisation des terres et l’am</a:t>
            </a:r>
            <a:r>
              <a:rPr lang="fr-FR" sz="2000" dirty="0"/>
              <a:t>é</a:t>
            </a:r>
            <a:r>
              <a:rPr lang="en-GB" sz="2000" dirty="0"/>
              <a:t>nagement urbain durable </a:t>
            </a:r>
            <a:endParaRPr sz="2000" dirty="0"/>
          </a:p>
        </p:txBody>
      </p:sp>
      <p:sp>
        <p:nvSpPr>
          <p:cNvPr id="426" name="Google Shape;426;p49"/>
          <p:cNvSpPr txBox="1">
            <a:spLocks noGrp="1"/>
          </p:cNvSpPr>
          <p:nvPr>
            <p:ph type="subTitle" idx="4"/>
          </p:nvPr>
        </p:nvSpPr>
        <p:spPr>
          <a:xfrm>
            <a:off x="4921556" y="3370734"/>
            <a:ext cx="4222444" cy="739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Gestion des ressources en eau et identification des zones </a:t>
            </a:r>
            <a:r>
              <a:rPr lang="fr-FR" sz="2000" dirty="0"/>
              <a:t>à</a:t>
            </a:r>
            <a:r>
              <a:rPr lang="en-GB" sz="2000" dirty="0"/>
              <a:t> risqué de p</a:t>
            </a:r>
            <a:r>
              <a:rPr lang="fr-FR" sz="2000" dirty="0"/>
              <a:t>énurie d</a:t>
            </a:r>
            <a:r>
              <a:rPr lang="en-GB" sz="2000" dirty="0"/>
              <a:t>’eau</a:t>
            </a:r>
            <a:endParaRPr sz="2000" dirty="0"/>
          </a:p>
        </p:txBody>
      </p:sp>
      <p:sp>
        <p:nvSpPr>
          <p:cNvPr id="428" name="Google Shape;428;p49"/>
          <p:cNvSpPr txBox="1">
            <a:spLocks noGrp="1"/>
          </p:cNvSpPr>
          <p:nvPr>
            <p:ph type="subTitle" idx="7"/>
          </p:nvPr>
        </p:nvSpPr>
        <p:spPr>
          <a:xfrm>
            <a:off x="443931" y="1513348"/>
            <a:ext cx="420586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1</a:t>
            </a:r>
            <a:r>
              <a:rPr lang="fr-FR" sz="2000" baseline="30000" dirty="0"/>
              <a:t>er</a:t>
            </a:r>
            <a:r>
              <a:rPr lang="fr-FR" sz="2000" dirty="0"/>
              <a:t> cas :</a:t>
            </a:r>
          </a:p>
        </p:txBody>
      </p:sp>
      <p:sp>
        <p:nvSpPr>
          <p:cNvPr id="429" name="Google Shape;429;p49"/>
          <p:cNvSpPr txBox="1">
            <a:spLocks noGrp="1"/>
          </p:cNvSpPr>
          <p:nvPr>
            <p:ph type="subTitle" idx="8"/>
          </p:nvPr>
        </p:nvSpPr>
        <p:spPr>
          <a:xfrm>
            <a:off x="4925456" y="1513348"/>
            <a:ext cx="420586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</a:t>
            </a:r>
            <a:r>
              <a:rPr lang="fr-FR" sz="2000" baseline="30000" dirty="0"/>
              <a:t>ème</a:t>
            </a:r>
            <a:r>
              <a:rPr lang="fr-FR" sz="2000" dirty="0"/>
              <a:t> cas :</a:t>
            </a:r>
            <a:endParaRPr sz="2000" dirty="0"/>
          </a:p>
        </p:txBody>
      </p:sp>
      <p:sp>
        <p:nvSpPr>
          <p:cNvPr id="431" name="Google Shape;431;p49"/>
          <p:cNvSpPr txBox="1">
            <a:spLocks noGrp="1"/>
          </p:cNvSpPr>
          <p:nvPr>
            <p:ph type="subTitle" idx="13"/>
          </p:nvPr>
        </p:nvSpPr>
        <p:spPr>
          <a:xfrm>
            <a:off x="443931" y="3174210"/>
            <a:ext cx="420586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3</a:t>
            </a:r>
            <a:r>
              <a:rPr lang="fr-FR" sz="2000" baseline="30000" dirty="0"/>
              <a:t>ème</a:t>
            </a:r>
            <a:r>
              <a:rPr lang="fr-FR" sz="2000" dirty="0"/>
              <a:t> cas :</a:t>
            </a:r>
          </a:p>
        </p:txBody>
      </p:sp>
      <p:sp>
        <p:nvSpPr>
          <p:cNvPr id="432" name="Google Shape;432;p49"/>
          <p:cNvSpPr txBox="1">
            <a:spLocks noGrp="1"/>
          </p:cNvSpPr>
          <p:nvPr>
            <p:ph type="subTitle" idx="14"/>
          </p:nvPr>
        </p:nvSpPr>
        <p:spPr>
          <a:xfrm>
            <a:off x="4925456" y="3174210"/>
            <a:ext cx="420586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4</a:t>
            </a:r>
            <a:r>
              <a:rPr lang="fr-FR" sz="2000" baseline="30000" dirty="0"/>
              <a:t>ème</a:t>
            </a:r>
            <a:r>
              <a:rPr lang="fr-FR" sz="2000" dirty="0"/>
              <a:t> cas :</a:t>
            </a:r>
          </a:p>
        </p:txBody>
      </p:sp>
      <p:sp>
        <p:nvSpPr>
          <p:cNvPr id="434" name="Google Shape;434;p49"/>
          <p:cNvSpPr txBox="1">
            <a:spLocks noGrp="1"/>
          </p:cNvSpPr>
          <p:nvPr>
            <p:ph type="subTitle" idx="2"/>
          </p:nvPr>
        </p:nvSpPr>
        <p:spPr>
          <a:xfrm>
            <a:off x="4921556" y="1720760"/>
            <a:ext cx="4222444" cy="846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Surveillan</a:t>
            </a:r>
            <a:r>
              <a:rPr lang="en-GB" sz="2000" dirty="0"/>
              <a:t>ce et prévention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des catastrophes naturelles</a:t>
            </a:r>
            <a:endParaRPr sz="2000" dirty="0"/>
          </a:p>
        </p:txBody>
      </p:sp>
      <p:sp>
        <p:nvSpPr>
          <p:cNvPr id="436" name="Google Shape;436;p49"/>
          <p:cNvSpPr txBox="1">
            <a:spLocks noGrp="1"/>
          </p:cNvSpPr>
          <p:nvPr>
            <p:ph type="subTitle" idx="1"/>
          </p:nvPr>
        </p:nvSpPr>
        <p:spPr>
          <a:xfrm>
            <a:off x="440026" y="1720759"/>
            <a:ext cx="4222444" cy="1137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Protection des zones naturelles fragiles et planification des aires pro</a:t>
            </a:r>
            <a:r>
              <a:rPr lang="fr-FR" sz="2000" dirty="0"/>
              <a:t>tégées</a:t>
            </a:r>
            <a:endParaRPr sz="2000" dirty="0"/>
          </a:p>
        </p:txBody>
      </p:sp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224853" y="2625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ROLES DU SIG DANS L’ENVIRONNEMENT</a:t>
            </a:r>
            <a:br>
              <a:rPr lang="fr-FR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828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"/>
          <p:cNvSpPr txBox="1">
            <a:spLocks noGrp="1"/>
          </p:cNvSpPr>
          <p:nvPr>
            <p:ph type="subTitle" idx="3"/>
          </p:nvPr>
        </p:nvSpPr>
        <p:spPr>
          <a:xfrm>
            <a:off x="440026" y="-1467965"/>
            <a:ext cx="4222444" cy="739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Planification de l’utilisation des terres et l’am</a:t>
            </a:r>
            <a:r>
              <a:rPr lang="fr-FR" sz="2000" dirty="0"/>
              <a:t>é</a:t>
            </a:r>
            <a:r>
              <a:rPr lang="en-GB" sz="2000" dirty="0"/>
              <a:t>nagement urbain durable </a:t>
            </a:r>
            <a:endParaRPr sz="2000" dirty="0"/>
          </a:p>
        </p:txBody>
      </p:sp>
      <p:sp>
        <p:nvSpPr>
          <p:cNvPr id="426" name="Google Shape;426;p49"/>
          <p:cNvSpPr txBox="1">
            <a:spLocks noGrp="1"/>
          </p:cNvSpPr>
          <p:nvPr>
            <p:ph type="subTitle" idx="4"/>
          </p:nvPr>
        </p:nvSpPr>
        <p:spPr>
          <a:xfrm>
            <a:off x="4921556" y="-1467966"/>
            <a:ext cx="4222444" cy="739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Gestion des ressources en eau et identification des zones </a:t>
            </a:r>
            <a:r>
              <a:rPr lang="fr-FR" sz="2000" dirty="0"/>
              <a:t>à</a:t>
            </a:r>
            <a:r>
              <a:rPr lang="en-GB" sz="2000" dirty="0"/>
              <a:t> risqué de p</a:t>
            </a:r>
            <a:r>
              <a:rPr lang="fr-FR" sz="2000" dirty="0"/>
              <a:t>énurie d</a:t>
            </a:r>
            <a:r>
              <a:rPr lang="en-GB" sz="2000" dirty="0"/>
              <a:t>’eau</a:t>
            </a:r>
            <a:endParaRPr sz="2000" dirty="0"/>
          </a:p>
        </p:txBody>
      </p:sp>
      <p:sp>
        <p:nvSpPr>
          <p:cNvPr id="428" name="Google Shape;428;p49"/>
          <p:cNvSpPr txBox="1">
            <a:spLocks noGrp="1"/>
          </p:cNvSpPr>
          <p:nvPr>
            <p:ph type="subTitle" idx="7"/>
          </p:nvPr>
        </p:nvSpPr>
        <p:spPr>
          <a:xfrm>
            <a:off x="443931" y="-3325352"/>
            <a:ext cx="420586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1</a:t>
            </a:r>
            <a:r>
              <a:rPr lang="fr-FR" sz="2000" baseline="30000" dirty="0"/>
              <a:t>er</a:t>
            </a:r>
            <a:r>
              <a:rPr lang="fr-FR" sz="2000" dirty="0"/>
              <a:t> cas :</a:t>
            </a:r>
          </a:p>
        </p:txBody>
      </p:sp>
      <p:sp>
        <p:nvSpPr>
          <p:cNvPr id="429" name="Google Shape;429;p49"/>
          <p:cNvSpPr txBox="1">
            <a:spLocks noGrp="1"/>
          </p:cNvSpPr>
          <p:nvPr>
            <p:ph type="subTitle" idx="8"/>
          </p:nvPr>
        </p:nvSpPr>
        <p:spPr>
          <a:xfrm>
            <a:off x="4925456" y="-3325352"/>
            <a:ext cx="420586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</a:t>
            </a:r>
            <a:r>
              <a:rPr lang="fr-FR" sz="2000" baseline="30000" dirty="0"/>
              <a:t>ème</a:t>
            </a:r>
            <a:r>
              <a:rPr lang="fr-FR" sz="2000" dirty="0"/>
              <a:t> cas :</a:t>
            </a:r>
            <a:endParaRPr sz="2000" dirty="0"/>
          </a:p>
        </p:txBody>
      </p:sp>
      <p:sp>
        <p:nvSpPr>
          <p:cNvPr id="431" name="Google Shape;431;p49"/>
          <p:cNvSpPr txBox="1">
            <a:spLocks noGrp="1"/>
          </p:cNvSpPr>
          <p:nvPr>
            <p:ph type="subTitle" idx="13"/>
          </p:nvPr>
        </p:nvSpPr>
        <p:spPr>
          <a:xfrm>
            <a:off x="443931" y="-1664490"/>
            <a:ext cx="420586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3</a:t>
            </a:r>
            <a:r>
              <a:rPr lang="fr-FR" sz="2000" baseline="30000" dirty="0"/>
              <a:t>ème</a:t>
            </a:r>
            <a:r>
              <a:rPr lang="fr-FR" sz="2000" dirty="0"/>
              <a:t> cas :</a:t>
            </a:r>
          </a:p>
        </p:txBody>
      </p:sp>
      <p:sp>
        <p:nvSpPr>
          <p:cNvPr id="432" name="Google Shape;432;p49"/>
          <p:cNvSpPr txBox="1">
            <a:spLocks noGrp="1"/>
          </p:cNvSpPr>
          <p:nvPr>
            <p:ph type="subTitle" idx="14"/>
          </p:nvPr>
        </p:nvSpPr>
        <p:spPr>
          <a:xfrm>
            <a:off x="4925456" y="-1664490"/>
            <a:ext cx="420586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4</a:t>
            </a:r>
            <a:r>
              <a:rPr lang="fr-FR" sz="2000" baseline="30000" dirty="0"/>
              <a:t>ème</a:t>
            </a:r>
            <a:r>
              <a:rPr lang="fr-FR" sz="2000" dirty="0"/>
              <a:t> cas :</a:t>
            </a:r>
          </a:p>
        </p:txBody>
      </p:sp>
      <p:sp>
        <p:nvSpPr>
          <p:cNvPr id="434" name="Google Shape;434;p49"/>
          <p:cNvSpPr txBox="1">
            <a:spLocks noGrp="1"/>
          </p:cNvSpPr>
          <p:nvPr>
            <p:ph type="subTitle" idx="2"/>
          </p:nvPr>
        </p:nvSpPr>
        <p:spPr>
          <a:xfrm>
            <a:off x="4921556" y="-3117940"/>
            <a:ext cx="4222444" cy="846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Surveillan</a:t>
            </a:r>
            <a:r>
              <a:rPr lang="en-GB" sz="2000" dirty="0"/>
              <a:t>ce et prévention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des catastrophes naturelles</a:t>
            </a:r>
            <a:endParaRPr sz="2000" dirty="0"/>
          </a:p>
        </p:txBody>
      </p:sp>
      <p:sp>
        <p:nvSpPr>
          <p:cNvPr id="436" name="Google Shape;436;p49"/>
          <p:cNvSpPr txBox="1">
            <a:spLocks noGrp="1"/>
          </p:cNvSpPr>
          <p:nvPr>
            <p:ph type="subTitle" idx="1"/>
          </p:nvPr>
        </p:nvSpPr>
        <p:spPr>
          <a:xfrm>
            <a:off x="440026" y="-3117941"/>
            <a:ext cx="4222444" cy="1137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Protection des zones naturelles fragiles et planification des aires pro</a:t>
            </a:r>
            <a:r>
              <a:rPr lang="fr-FR" sz="2000" dirty="0"/>
              <a:t>tégées</a:t>
            </a:r>
            <a:endParaRPr sz="2000" dirty="0"/>
          </a:p>
        </p:txBody>
      </p:sp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224853" y="-45761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ROLES DU SIG DANS L’ENVIRONNEMENT</a:t>
            </a:r>
            <a:br>
              <a:rPr lang="fr-FR" dirty="0"/>
            </a:br>
            <a:endParaRPr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E2C748E-FBDF-49D6-9958-934E46E55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79175"/>
            <a:ext cx="6096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4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7"/>
          <p:cNvSpPr txBox="1">
            <a:spLocks noGrp="1"/>
          </p:cNvSpPr>
          <p:nvPr>
            <p:ph type="subTitle" idx="1"/>
          </p:nvPr>
        </p:nvSpPr>
        <p:spPr>
          <a:xfrm>
            <a:off x="2425227" y="1869190"/>
            <a:ext cx="5775300" cy="1235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l"/>
            <a:r>
              <a:rPr lang="en-GB" sz="2000" dirty="0"/>
              <a:t>Pr</a:t>
            </a:r>
            <a:r>
              <a:rPr lang="fr-FR" sz="2000" dirty="0"/>
              <a:t>é</a:t>
            </a:r>
            <a:r>
              <a:rPr lang="en-GB" sz="2000" dirty="0"/>
              <a:t>sentation des </a:t>
            </a:r>
            <a:r>
              <a:rPr lang="en-GB" sz="2000" dirty="0" err="1"/>
              <a:t>cartes</a:t>
            </a:r>
            <a:r>
              <a:rPr lang="en-GB" sz="2000" dirty="0"/>
              <a:t> interactives en </a:t>
            </a:r>
            <a:r>
              <a:rPr lang="en-GB" sz="2000" dirty="0" err="1"/>
              <a:t>ligne</a:t>
            </a:r>
            <a:r>
              <a:rPr lang="en-GB" sz="2000" dirty="0"/>
              <a:t> et des applications mobiles pour </a:t>
            </a:r>
            <a:r>
              <a:rPr lang="en-GB" sz="2000" dirty="0" err="1"/>
              <a:t>sensibliser</a:t>
            </a:r>
            <a:r>
              <a:rPr lang="en-GB" sz="2000" dirty="0"/>
              <a:t> les </a:t>
            </a:r>
            <a:r>
              <a:rPr lang="en-GB" sz="2000" dirty="0" err="1"/>
              <a:t>citoyens</a:t>
            </a:r>
            <a:endParaRPr sz="2000" dirty="0"/>
          </a:p>
        </p:txBody>
      </p:sp>
      <p:sp>
        <p:nvSpPr>
          <p:cNvPr id="380" name="Google Shape;380;p47"/>
          <p:cNvSpPr txBox="1">
            <a:spLocks noGrp="1"/>
          </p:cNvSpPr>
          <p:nvPr>
            <p:ph type="subTitle" idx="2"/>
          </p:nvPr>
        </p:nvSpPr>
        <p:spPr>
          <a:xfrm>
            <a:off x="2425227" y="3642950"/>
            <a:ext cx="57753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l"/>
            <a:r>
              <a:rPr lang="en-GB" sz="2000" dirty="0"/>
              <a:t>Les SIG </a:t>
            </a:r>
            <a:r>
              <a:rPr lang="en-GB" sz="2000" dirty="0" err="1"/>
              <a:t>permettent</a:t>
            </a:r>
            <a:r>
              <a:rPr lang="en-GB" sz="2000" dirty="0"/>
              <a:t>  de </a:t>
            </a:r>
            <a:r>
              <a:rPr lang="en-GB" sz="2000" dirty="0" err="1"/>
              <a:t>contribuer</a:t>
            </a:r>
            <a:r>
              <a:rPr lang="en-GB" sz="2000" dirty="0"/>
              <a:t> </a:t>
            </a:r>
            <a:r>
              <a:rPr lang="en-GB" sz="2000" dirty="0" err="1"/>
              <a:t>activement</a:t>
            </a:r>
            <a:r>
              <a:rPr lang="en-GB" sz="2000" dirty="0"/>
              <a:t> à la </a:t>
            </a:r>
            <a:r>
              <a:rPr lang="en-GB" sz="2000" dirty="0" err="1"/>
              <a:t>collecte</a:t>
            </a:r>
            <a:r>
              <a:rPr lang="en-GB" sz="2000" dirty="0"/>
              <a:t> des donn</a:t>
            </a:r>
            <a:r>
              <a:rPr lang="fr-FR" sz="2000" dirty="0" err="1"/>
              <a:t>ées</a:t>
            </a:r>
            <a:r>
              <a:rPr lang="fr-FR" sz="2000" dirty="0"/>
              <a:t> géographiques</a:t>
            </a:r>
            <a:r>
              <a:rPr lang="en-GB" sz="2000" dirty="0"/>
              <a:t>,  </a:t>
            </a:r>
            <a:r>
              <a:rPr lang="fr-FR" sz="2000" dirty="0"/>
              <a:t>mais aussi à </a:t>
            </a:r>
            <a:r>
              <a:rPr lang="en-GB" sz="2000" dirty="0"/>
              <a:t>l’ analyse et </a:t>
            </a:r>
            <a:r>
              <a:rPr lang="en-GB" sz="2000" dirty="0" err="1"/>
              <a:t>l’interpr</a:t>
            </a:r>
            <a:r>
              <a:rPr lang="fr-FR" sz="2000" dirty="0"/>
              <a:t>é</a:t>
            </a:r>
            <a:r>
              <a:rPr lang="en-GB" sz="2000" dirty="0" err="1"/>
              <a:t>tatio</a:t>
            </a:r>
            <a:r>
              <a:rPr lang="en-GB" sz="2000" dirty="0"/>
              <a:t> des </a:t>
            </a:r>
            <a:r>
              <a:rPr lang="fr-FR" sz="2000" dirty="0"/>
              <a:t>données</a:t>
            </a:r>
            <a:endParaRPr sz="2000" dirty="0"/>
          </a:p>
        </p:txBody>
      </p:sp>
      <p:sp>
        <p:nvSpPr>
          <p:cNvPr id="382" name="Google Shape;382;p47"/>
          <p:cNvSpPr txBox="1">
            <a:spLocks noGrp="1"/>
          </p:cNvSpPr>
          <p:nvPr>
            <p:ph type="subTitle" idx="4"/>
          </p:nvPr>
        </p:nvSpPr>
        <p:spPr>
          <a:xfrm>
            <a:off x="2425227" y="1627740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. </a:t>
            </a:r>
            <a:r>
              <a:rPr lang="en-GB" sz="2000" dirty="0" err="1"/>
              <a:t>Outils</a:t>
            </a:r>
            <a:r>
              <a:rPr lang="en-GB" sz="2000" dirty="0"/>
              <a:t> de communication bas</a:t>
            </a:r>
            <a:r>
              <a:rPr lang="fr-FR" sz="2000" dirty="0"/>
              <a:t>e</a:t>
            </a:r>
            <a:r>
              <a:rPr lang="en-GB" sz="2000" dirty="0"/>
              <a:t> sur le SIG :</a:t>
            </a:r>
            <a:endParaRPr sz="2000" dirty="0"/>
          </a:p>
        </p:txBody>
      </p:sp>
      <p:sp>
        <p:nvSpPr>
          <p:cNvPr id="383" name="Google Shape;383;p47"/>
          <p:cNvSpPr txBox="1">
            <a:spLocks noGrp="1"/>
          </p:cNvSpPr>
          <p:nvPr>
            <p:ph type="subTitle" idx="5"/>
          </p:nvPr>
        </p:nvSpPr>
        <p:spPr>
          <a:xfrm>
            <a:off x="2425227" y="3401374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. Participation citoyenne : </a:t>
            </a:r>
            <a:endParaRPr sz="2000" dirty="0"/>
          </a:p>
        </p:txBody>
      </p:sp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496527" y="182291"/>
            <a:ext cx="7704000" cy="1073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SENSIBILISATION ET IMPLICATION CITOYENNE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8295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88ACDA3-3B31-425D-ADC6-03B33BAEE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016" y="653682"/>
            <a:ext cx="4521967" cy="3836135"/>
          </a:xfrm>
          <a:prstGeom prst="rect">
            <a:avLst/>
          </a:prstGeom>
          <a:effectLst>
            <a:glow rad="127000">
              <a:schemeClr val="bg1">
                <a:alpha val="33000"/>
              </a:schemeClr>
            </a:glow>
          </a:effectLst>
        </p:spPr>
      </p:pic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-9756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PERSPECTIVES FUTURES :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F6C99-2C19-495C-8BD4-AE214A28A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120490" y="882151"/>
            <a:ext cx="7704000" cy="1394122"/>
          </a:xfrm>
        </p:spPr>
        <p:txBody>
          <a:bodyPr/>
          <a:lstStyle/>
          <a:p>
            <a:pPr marL="139700" indent="0">
              <a:buNone/>
            </a:pPr>
            <a:r>
              <a:rPr lang="en-GB" sz="2000" dirty="0"/>
              <a:t>- </a:t>
            </a:r>
            <a:r>
              <a:rPr lang="en-GB" sz="2000" dirty="0" err="1"/>
              <a:t>Avanc</a:t>
            </a:r>
            <a:r>
              <a:rPr lang="fr-FR" sz="2000" dirty="0" err="1"/>
              <a:t>ées</a:t>
            </a:r>
            <a:r>
              <a:rPr lang="en-GB" sz="2000" dirty="0"/>
              <a:t> </a:t>
            </a:r>
            <a:r>
              <a:rPr lang="en-GB" sz="2000" dirty="0" err="1"/>
              <a:t>techonologiques</a:t>
            </a:r>
            <a:r>
              <a:rPr lang="en-GB" sz="2000" dirty="0"/>
              <a:t> dans les SIG :</a:t>
            </a:r>
          </a:p>
          <a:p>
            <a:pPr marL="596900" lvl="1" indent="0">
              <a:buNone/>
            </a:pPr>
            <a:r>
              <a:rPr lang="en-GB" sz="2000" dirty="0"/>
              <a:t>Avec les </a:t>
            </a:r>
            <a:r>
              <a:rPr lang="en-GB" sz="2000" dirty="0" err="1"/>
              <a:t>avanc</a:t>
            </a:r>
            <a:r>
              <a:rPr lang="fr-FR" sz="2000" dirty="0" err="1"/>
              <a:t>ées</a:t>
            </a:r>
            <a:r>
              <a:rPr lang="fr-FR" sz="2000" dirty="0"/>
              <a:t> é</a:t>
            </a:r>
            <a:r>
              <a:rPr lang="en-GB" sz="2000" dirty="0" err="1"/>
              <a:t>mergentes</a:t>
            </a:r>
            <a:r>
              <a:rPr lang="en-GB" sz="2000" dirty="0"/>
              <a:t> tells que </a:t>
            </a:r>
            <a:r>
              <a:rPr lang="en-GB" sz="2000" dirty="0" err="1"/>
              <a:t>l’intelligence</a:t>
            </a:r>
            <a:r>
              <a:rPr lang="en-GB" sz="2000" dirty="0"/>
              <a:t> </a:t>
            </a:r>
            <a:r>
              <a:rPr lang="en-GB" sz="2000" dirty="0" err="1"/>
              <a:t>artificielle,l’apprentissage</a:t>
            </a:r>
            <a:r>
              <a:rPr lang="en-GB" sz="2000" dirty="0"/>
              <a:t> </a:t>
            </a:r>
            <a:r>
              <a:rPr lang="en-GB" sz="2000" dirty="0" err="1"/>
              <a:t>automatique</a:t>
            </a:r>
            <a:r>
              <a:rPr lang="en-GB" sz="2000" dirty="0"/>
              <a:t> et </a:t>
            </a:r>
            <a:r>
              <a:rPr lang="en-GB" sz="2000" dirty="0" err="1"/>
              <a:t>l’analyse</a:t>
            </a:r>
            <a:r>
              <a:rPr lang="en-GB" sz="2000" dirty="0"/>
              <a:t> de m</a:t>
            </a:r>
            <a:r>
              <a:rPr lang="fr-FR" sz="2000" dirty="0"/>
              <a:t>é</a:t>
            </a:r>
            <a:r>
              <a:rPr lang="en-GB" sz="2000" dirty="0" err="1"/>
              <a:t>gadonn</a:t>
            </a:r>
            <a:r>
              <a:rPr lang="fr-FR" sz="2000" dirty="0" err="1"/>
              <a:t>ées</a:t>
            </a:r>
            <a:endParaRPr lang="fr-FR" sz="2000" dirty="0"/>
          </a:p>
          <a:p>
            <a:pPr marL="596900" lvl="1" indent="0">
              <a:buNone/>
            </a:pPr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6B44F-98BF-404F-845A-A382BDE0522A}"/>
              </a:ext>
            </a:extLst>
          </p:cNvPr>
          <p:cNvSpPr txBox="1"/>
          <p:nvPr/>
        </p:nvSpPr>
        <p:spPr>
          <a:xfrm>
            <a:off x="9397068" y="2472100"/>
            <a:ext cx="77040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  - Collaboration </a:t>
            </a:r>
            <a:r>
              <a:rPr lang="en-GB" sz="2000" dirty="0" err="1">
                <a:solidFill>
                  <a:schemeClr val="tx1"/>
                </a:solidFill>
              </a:rPr>
              <a:t>internationale</a:t>
            </a:r>
            <a:r>
              <a:rPr lang="en-GB" sz="2000" dirty="0">
                <a:solidFill>
                  <a:schemeClr val="tx1"/>
                </a:solidFill>
              </a:rPr>
              <a:t> : </a:t>
            </a:r>
          </a:p>
          <a:p>
            <a:pPr marL="596900" lvl="1" indent="0">
              <a:buNone/>
            </a:pPr>
            <a:r>
              <a:rPr lang="en-GB" sz="2000" dirty="0">
                <a:solidFill>
                  <a:schemeClr val="tx1"/>
                </a:solidFill>
              </a:rPr>
              <a:t>. Les </a:t>
            </a:r>
            <a:r>
              <a:rPr lang="en-GB" sz="2000" dirty="0" err="1">
                <a:solidFill>
                  <a:schemeClr val="tx1"/>
                </a:solidFill>
              </a:rPr>
              <a:t>informations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partag</a:t>
            </a:r>
            <a:r>
              <a:rPr lang="fr-FR" sz="2000" dirty="0" err="1">
                <a:solidFill>
                  <a:schemeClr val="tx1"/>
                </a:solidFill>
              </a:rPr>
              <a:t>ées</a:t>
            </a:r>
            <a:r>
              <a:rPr lang="en-GB" sz="2000" dirty="0">
                <a:solidFill>
                  <a:schemeClr val="tx1"/>
                </a:solidFill>
              </a:rPr>
              <a:t> entre les pays </a:t>
            </a:r>
            <a:r>
              <a:rPr lang="en-GB" sz="2000" dirty="0" err="1">
                <a:solidFill>
                  <a:schemeClr val="tx1"/>
                </a:solidFill>
              </a:rPr>
              <a:t>permettent</a:t>
            </a:r>
            <a:r>
              <a:rPr lang="en-GB" sz="2000" dirty="0">
                <a:solidFill>
                  <a:schemeClr val="tx1"/>
                </a:solidFill>
              </a:rPr>
              <a:t> de </a:t>
            </a:r>
            <a:r>
              <a:rPr lang="en-GB" sz="2000" dirty="0" err="1">
                <a:solidFill>
                  <a:schemeClr val="tx1"/>
                </a:solidFill>
              </a:rPr>
              <a:t>mieux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comprendre</a:t>
            </a:r>
            <a:r>
              <a:rPr lang="en-GB" sz="2000" dirty="0">
                <a:solidFill>
                  <a:schemeClr val="tx1"/>
                </a:solidFill>
              </a:rPr>
              <a:t> les </a:t>
            </a:r>
            <a:r>
              <a:rPr lang="en-GB" sz="2000" dirty="0" err="1">
                <a:solidFill>
                  <a:schemeClr val="tx1"/>
                </a:solidFill>
              </a:rPr>
              <a:t>enjeux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environnementaux</a:t>
            </a:r>
            <a:r>
              <a:rPr lang="en-GB" sz="2000" dirty="0">
                <a:solidFill>
                  <a:schemeClr val="tx1"/>
                </a:solidFill>
              </a:rPr>
              <a:t> et de </a:t>
            </a:r>
            <a:r>
              <a:rPr lang="en-GB" sz="2000" dirty="0" err="1">
                <a:solidFill>
                  <a:schemeClr val="tx1"/>
                </a:solidFill>
              </a:rPr>
              <a:t>collaborer</a:t>
            </a:r>
            <a:r>
              <a:rPr lang="en-GB" sz="2000" dirty="0">
                <a:solidFill>
                  <a:schemeClr val="tx1"/>
                </a:solidFill>
              </a:rPr>
              <a:t> dans la recherche de solutions communes.</a:t>
            </a:r>
          </a:p>
          <a:p>
            <a:pPr marL="596900" lvl="1" indent="0">
              <a:buNone/>
            </a:pPr>
            <a:r>
              <a:rPr lang="en-GB" sz="2000" dirty="0">
                <a:solidFill>
                  <a:schemeClr val="tx1"/>
                </a:solidFill>
              </a:rPr>
              <a:t>. </a:t>
            </a:r>
            <a:r>
              <a:rPr lang="en-GB" sz="2000" dirty="0" err="1">
                <a:solidFill>
                  <a:schemeClr val="tx1"/>
                </a:solidFill>
              </a:rPr>
              <a:t>Permet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d’inclure</a:t>
            </a:r>
            <a:r>
              <a:rPr lang="en-GB" sz="2000" dirty="0">
                <a:solidFill>
                  <a:schemeClr val="tx1"/>
                </a:solidFill>
              </a:rPr>
              <a:t> des initiatives de cartographie participative </a:t>
            </a:r>
            <a:r>
              <a:rPr lang="fr-FR" sz="2000" dirty="0">
                <a:solidFill>
                  <a:schemeClr val="tx1"/>
                </a:solidFill>
              </a:rPr>
              <a:t>à</a:t>
            </a:r>
            <a:r>
              <a:rPr lang="en-GB" sz="2000" dirty="0">
                <a:solidFill>
                  <a:schemeClr val="tx1"/>
                </a:solidFill>
              </a:rPr>
              <a:t> l’</a:t>
            </a:r>
            <a:r>
              <a:rPr lang="fr-FR" sz="2000" dirty="0">
                <a:solidFill>
                  <a:schemeClr val="tx1"/>
                </a:solidFill>
              </a:rPr>
              <a:t>é</a:t>
            </a:r>
            <a:r>
              <a:rPr lang="en-GB" sz="2000" dirty="0" err="1">
                <a:solidFill>
                  <a:schemeClr val="tx1"/>
                </a:solidFill>
              </a:rPr>
              <a:t>chelle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mondiale</a:t>
            </a:r>
            <a:r>
              <a:rPr lang="en-GB" sz="2000" dirty="0">
                <a:solidFill>
                  <a:schemeClr val="tx1"/>
                </a:solidFill>
              </a:rPr>
              <a:t>.</a:t>
            </a:r>
          </a:p>
          <a:p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1721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PERSPECTIVES FUTURES :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F6C99-2C19-495C-8BD4-AE214A28A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882151"/>
            <a:ext cx="7704000" cy="1394122"/>
          </a:xfrm>
        </p:spPr>
        <p:txBody>
          <a:bodyPr/>
          <a:lstStyle/>
          <a:p>
            <a:pPr marL="139700" indent="0">
              <a:buNone/>
            </a:pPr>
            <a:r>
              <a:rPr lang="en-GB" sz="2000" dirty="0"/>
              <a:t>- </a:t>
            </a:r>
            <a:r>
              <a:rPr lang="en-GB" sz="2000" dirty="0" err="1"/>
              <a:t>Avanc</a:t>
            </a:r>
            <a:r>
              <a:rPr lang="fr-FR" sz="2000" dirty="0" err="1"/>
              <a:t>ées</a:t>
            </a:r>
            <a:r>
              <a:rPr lang="en-GB" sz="2000" dirty="0"/>
              <a:t> </a:t>
            </a:r>
            <a:r>
              <a:rPr lang="en-GB" sz="2000" dirty="0" err="1"/>
              <a:t>techonologiques</a:t>
            </a:r>
            <a:r>
              <a:rPr lang="en-GB" sz="2000" dirty="0"/>
              <a:t> dans les SIG :</a:t>
            </a:r>
          </a:p>
          <a:p>
            <a:pPr marL="596900" lvl="1" indent="0">
              <a:buNone/>
            </a:pPr>
            <a:r>
              <a:rPr lang="en-GB" sz="2000" dirty="0"/>
              <a:t>Avec les </a:t>
            </a:r>
            <a:r>
              <a:rPr lang="en-GB" sz="2000" dirty="0" err="1"/>
              <a:t>avanc</a:t>
            </a:r>
            <a:r>
              <a:rPr lang="fr-FR" sz="2000" dirty="0" err="1"/>
              <a:t>ées</a:t>
            </a:r>
            <a:r>
              <a:rPr lang="fr-FR" sz="2000" dirty="0"/>
              <a:t> é</a:t>
            </a:r>
            <a:r>
              <a:rPr lang="en-GB" sz="2000" dirty="0" err="1"/>
              <a:t>mergentes</a:t>
            </a:r>
            <a:r>
              <a:rPr lang="en-GB" sz="2000" dirty="0"/>
              <a:t> tells que </a:t>
            </a:r>
            <a:r>
              <a:rPr lang="en-GB" sz="2000" dirty="0" err="1"/>
              <a:t>l’intelligence</a:t>
            </a:r>
            <a:r>
              <a:rPr lang="en-GB" sz="2000" dirty="0"/>
              <a:t> </a:t>
            </a:r>
            <a:r>
              <a:rPr lang="en-GB" sz="2000" dirty="0" err="1"/>
              <a:t>artificielle,l’apprentissage</a:t>
            </a:r>
            <a:r>
              <a:rPr lang="en-GB" sz="2000" dirty="0"/>
              <a:t> </a:t>
            </a:r>
            <a:r>
              <a:rPr lang="en-GB" sz="2000" dirty="0" err="1"/>
              <a:t>automatique</a:t>
            </a:r>
            <a:r>
              <a:rPr lang="en-GB" sz="2000" dirty="0"/>
              <a:t> et </a:t>
            </a:r>
            <a:r>
              <a:rPr lang="en-GB" sz="2000" dirty="0" err="1"/>
              <a:t>l’analyse</a:t>
            </a:r>
            <a:r>
              <a:rPr lang="en-GB" sz="2000" dirty="0"/>
              <a:t> de m</a:t>
            </a:r>
            <a:r>
              <a:rPr lang="fr-FR" sz="2000" dirty="0"/>
              <a:t>é</a:t>
            </a:r>
            <a:r>
              <a:rPr lang="en-GB" sz="2000" dirty="0" err="1"/>
              <a:t>gadonn</a:t>
            </a:r>
            <a:r>
              <a:rPr lang="fr-FR" sz="2000" dirty="0" err="1"/>
              <a:t>ées</a:t>
            </a:r>
            <a:endParaRPr lang="fr-FR" sz="2000" dirty="0"/>
          </a:p>
          <a:p>
            <a:pPr marL="596900" lvl="1" indent="0">
              <a:buNone/>
            </a:pPr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6B44F-98BF-404F-845A-A382BDE0522A}"/>
              </a:ext>
            </a:extLst>
          </p:cNvPr>
          <p:cNvSpPr txBox="1"/>
          <p:nvPr/>
        </p:nvSpPr>
        <p:spPr>
          <a:xfrm>
            <a:off x="720000" y="2472100"/>
            <a:ext cx="77040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  - Collaboration </a:t>
            </a:r>
            <a:r>
              <a:rPr lang="en-GB" sz="2000" dirty="0" err="1">
                <a:solidFill>
                  <a:schemeClr val="tx1"/>
                </a:solidFill>
              </a:rPr>
              <a:t>internationale</a:t>
            </a:r>
            <a:r>
              <a:rPr lang="en-GB" sz="2000" dirty="0">
                <a:solidFill>
                  <a:schemeClr val="tx1"/>
                </a:solidFill>
              </a:rPr>
              <a:t> : </a:t>
            </a:r>
          </a:p>
          <a:p>
            <a:pPr marL="596900" lvl="1" indent="0">
              <a:buNone/>
            </a:pPr>
            <a:r>
              <a:rPr lang="en-GB" sz="2000" dirty="0">
                <a:solidFill>
                  <a:schemeClr val="tx1"/>
                </a:solidFill>
              </a:rPr>
              <a:t>. Les </a:t>
            </a:r>
            <a:r>
              <a:rPr lang="en-GB" sz="2000" dirty="0" err="1">
                <a:solidFill>
                  <a:schemeClr val="tx1"/>
                </a:solidFill>
              </a:rPr>
              <a:t>informations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partag</a:t>
            </a:r>
            <a:r>
              <a:rPr lang="fr-FR" sz="2000" dirty="0" err="1">
                <a:solidFill>
                  <a:schemeClr val="tx1"/>
                </a:solidFill>
              </a:rPr>
              <a:t>ées</a:t>
            </a:r>
            <a:r>
              <a:rPr lang="en-GB" sz="2000" dirty="0">
                <a:solidFill>
                  <a:schemeClr val="tx1"/>
                </a:solidFill>
              </a:rPr>
              <a:t> entre les pays </a:t>
            </a:r>
            <a:r>
              <a:rPr lang="en-GB" sz="2000" dirty="0" err="1">
                <a:solidFill>
                  <a:schemeClr val="tx1"/>
                </a:solidFill>
              </a:rPr>
              <a:t>permettent</a:t>
            </a:r>
            <a:r>
              <a:rPr lang="en-GB" sz="2000" dirty="0">
                <a:solidFill>
                  <a:schemeClr val="tx1"/>
                </a:solidFill>
              </a:rPr>
              <a:t> de </a:t>
            </a:r>
            <a:r>
              <a:rPr lang="en-GB" sz="2000" dirty="0" err="1">
                <a:solidFill>
                  <a:schemeClr val="tx1"/>
                </a:solidFill>
              </a:rPr>
              <a:t>mieux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comprendre</a:t>
            </a:r>
            <a:r>
              <a:rPr lang="en-GB" sz="2000" dirty="0">
                <a:solidFill>
                  <a:schemeClr val="tx1"/>
                </a:solidFill>
              </a:rPr>
              <a:t> les </a:t>
            </a:r>
            <a:r>
              <a:rPr lang="en-GB" sz="2000" dirty="0" err="1">
                <a:solidFill>
                  <a:schemeClr val="tx1"/>
                </a:solidFill>
              </a:rPr>
              <a:t>enjeux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environnementaux</a:t>
            </a:r>
            <a:r>
              <a:rPr lang="en-GB" sz="2000" dirty="0">
                <a:solidFill>
                  <a:schemeClr val="tx1"/>
                </a:solidFill>
              </a:rPr>
              <a:t> et de </a:t>
            </a:r>
            <a:r>
              <a:rPr lang="en-GB" sz="2000" dirty="0" err="1">
                <a:solidFill>
                  <a:schemeClr val="tx1"/>
                </a:solidFill>
              </a:rPr>
              <a:t>collaborer</a:t>
            </a:r>
            <a:r>
              <a:rPr lang="en-GB" sz="2000" dirty="0">
                <a:solidFill>
                  <a:schemeClr val="tx1"/>
                </a:solidFill>
              </a:rPr>
              <a:t> dans la recherche de solutions communes.</a:t>
            </a:r>
          </a:p>
          <a:p>
            <a:pPr marL="596900" lvl="1" indent="0">
              <a:buNone/>
            </a:pPr>
            <a:r>
              <a:rPr lang="en-GB" sz="2000" dirty="0">
                <a:solidFill>
                  <a:schemeClr val="tx1"/>
                </a:solidFill>
              </a:rPr>
              <a:t>. </a:t>
            </a:r>
            <a:r>
              <a:rPr lang="en-GB" sz="2000" dirty="0" err="1">
                <a:solidFill>
                  <a:schemeClr val="tx1"/>
                </a:solidFill>
              </a:rPr>
              <a:t>Permet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d’inclure</a:t>
            </a:r>
            <a:r>
              <a:rPr lang="en-GB" sz="2000" dirty="0">
                <a:solidFill>
                  <a:schemeClr val="tx1"/>
                </a:solidFill>
              </a:rPr>
              <a:t> des initiatives de cartographie participative </a:t>
            </a:r>
            <a:r>
              <a:rPr lang="fr-FR" sz="2000" dirty="0">
                <a:solidFill>
                  <a:schemeClr val="tx1"/>
                </a:solidFill>
              </a:rPr>
              <a:t>à</a:t>
            </a:r>
            <a:r>
              <a:rPr lang="en-GB" sz="2000" dirty="0">
                <a:solidFill>
                  <a:schemeClr val="tx1"/>
                </a:solidFill>
              </a:rPr>
              <a:t> l’</a:t>
            </a:r>
            <a:r>
              <a:rPr lang="fr-FR" sz="2000" dirty="0">
                <a:solidFill>
                  <a:schemeClr val="tx1"/>
                </a:solidFill>
              </a:rPr>
              <a:t>é</a:t>
            </a:r>
            <a:r>
              <a:rPr lang="en-GB" sz="2000" dirty="0" err="1">
                <a:solidFill>
                  <a:schemeClr val="tx1"/>
                </a:solidFill>
              </a:rPr>
              <a:t>chelle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mondiale</a:t>
            </a:r>
            <a:r>
              <a:rPr lang="en-GB" sz="2000" dirty="0">
                <a:solidFill>
                  <a:schemeClr val="tx1"/>
                </a:solidFill>
              </a:rPr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0152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et's Celebrate World Day of Energy Efficiency by Slidesgo">
  <a:themeElements>
    <a:clrScheme name="Simple Light">
      <a:dk1>
        <a:srgbClr val="FFFEFB"/>
      </a:dk1>
      <a:lt1>
        <a:srgbClr val="88A51D"/>
      </a:lt1>
      <a:dk2>
        <a:srgbClr val="B2CC57"/>
      </a:dk2>
      <a:lt2>
        <a:srgbClr val="E9EFD3"/>
      </a:lt2>
      <a:accent1>
        <a:srgbClr val="CBE2EB"/>
      </a:accent1>
      <a:accent2>
        <a:srgbClr val="92C8DD"/>
      </a:accent2>
      <a:accent3>
        <a:srgbClr val="407192"/>
      </a:accent3>
      <a:accent4>
        <a:srgbClr val="FFD766"/>
      </a:accent4>
      <a:accent5>
        <a:srgbClr val="FFFFFF"/>
      </a:accent5>
      <a:accent6>
        <a:srgbClr val="FFFFFF"/>
      </a:accent6>
      <a:hlink>
        <a:srgbClr val="FFF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512</Words>
  <Application>Microsoft Office PowerPoint</Application>
  <PresentationFormat>Affichage à l'écran (16:9)</PresentationFormat>
  <Paragraphs>71</Paragraphs>
  <Slides>11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Inter Tight</vt:lpstr>
      <vt:lpstr>Inter Tight SemiBold</vt:lpstr>
      <vt:lpstr>Be Vietnam Pro SemiBold</vt:lpstr>
      <vt:lpstr>Arial</vt:lpstr>
      <vt:lpstr>Bebas Neue</vt:lpstr>
      <vt:lpstr>Nunito Light</vt:lpstr>
      <vt:lpstr>Let's Celebrate World Day of Energy Efficiency by Slidesgo</vt:lpstr>
      <vt:lpstr>ENVIRONNEMENT SIG  (Système d’Information Géographique)</vt:lpstr>
      <vt:lpstr>Présentation PowerPoint</vt:lpstr>
      <vt:lpstr>INTRODUCTION</vt:lpstr>
      <vt:lpstr>INTRODUCTION</vt:lpstr>
      <vt:lpstr>ROLES DU SIG DANS L’ENVIRONNEMENT </vt:lpstr>
      <vt:lpstr>ROLES DU SIG DANS L’ENVIRONNEMENT </vt:lpstr>
      <vt:lpstr>SENSIBILISATION ET IMPLICATION CITOYENNE</vt:lpstr>
      <vt:lpstr>PERSPECTIVES FUTURES :</vt:lpstr>
      <vt:lpstr>PERSPECTIVES FUTURES :</vt:lpstr>
      <vt:lpstr>CONCLUSION</vt:lpstr>
      <vt:lpstr>Merci de votre attention…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ENVIRONNEMENT SIG  (Système d’Information Géographique)</dc:title>
  <cp:lastModifiedBy>Nomena Lebreton</cp:lastModifiedBy>
  <cp:revision>16</cp:revision>
  <dcterms:modified xsi:type="dcterms:W3CDTF">2023-06-12T22:36:11Z</dcterms:modified>
</cp:coreProperties>
</file>